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19"/>
  </p:notesMasterIdLst>
  <p:handoutMasterIdLst>
    <p:handoutMasterId r:id="rId20"/>
  </p:handoutMasterIdLst>
  <p:sldIdLst>
    <p:sldId id="389" r:id="rId2"/>
    <p:sldId id="478" r:id="rId3"/>
    <p:sldId id="398" r:id="rId4"/>
    <p:sldId id="458" r:id="rId5"/>
    <p:sldId id="518" r:id="rId6"/>
    <p:sldId id="547" r:id="rId7"/>
    <p:sldId id="548" r:id="rId8"/>
    <p:sldId id="549" r:id="rId9"/>
    <p:sldId id="550" r:id="rId10"/>
    <p:sldId id="551" r:id="rId11"/>
    <p:sldId id="552" r:id="rId12"/>
    <p:sldId id="553" r:id="rId13"/>
    <p:sldId id="554" r:id="rId14"/>
    <p:sldId id="544" r:id="rId15"/>
    <p:sldId id="555" r:id="rId16"/>
    <p:sldId id="556" r:id="rId17"/>
    <p:sldId id="394" r:id="rId18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FC2"/>
    <a:srgbClr val="DEE1F1"/>
    <a:srgbClr val="DFEEC6"/>
    <a:srgbClr val="959CCF"/>
    <a:srgbClr val="F15922"/>
    <a:srgbClr val="F0FBDD"/>
    <a:srgbClr val="FFD9D9"/>
    <a:srgbClr val="F8E4F1"/>
    <a:srgbClr val="F68E38"/>
    <a:srgbClr val="DD7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85119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1-1-2(&#48709;&#45936;&#51060;&#53552;&#51032;%20&#50669;&#54624;&#44284;%20&#49892;&#51228;).pptx#-1,5,PowerPoint &#54532;&#47112;&#51232;&#53580;&#51060;&#49496;" TargetMode="External"/><Relationship Id="rId2" Type="http://schemas.openxmlformats.org/officeDocument/2006/relationships/hyperlink" Target="1-1-1(&#48709;&#45936;&#51060;&#53552;&#51032;%20&#51060;&#54644;).pptx#-1,5,PowerPoint &#54532;&#47112;&#51232;&#53580;&#51060;&#49496;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74993" y="4537847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dirty="0">
                <a:effectLst/>
                <a:latin typeface="HY견고딕" pitchFamily="18" charset="-127"/>
                <a:ea typeface="HY견고딕" pitchFamily="18" charset="-127"/>
              </a:rPr>
              <a:t>1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3566" y="1941800"/>
            <a:ext cx="4214810" cy="16312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50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빅데이터와 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  <a:p>
            <a:pPr algn="ctr">
              <a:spcBef>
                <a:spcPts val="0"/>
              </a:spcBef>
              <a:defRPr/>
            </a:pPr>
            <a:r>
              <a:rPr kumimoji="0" lang="en-US" altLang="ko-KR" sz="5000" b="1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4</a:t>
            </a:r>
            <a:r>
              <a:rPr kumimoji="0" lang="ko-KR" altLang="en-US" sz="5000" b="1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차 산업혁명</a:t>
            </a:r>
            <a:endParaRPr kumimoji="0" lang="en-US" altLang="ko-KR" sz="50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dirty="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Ⅰ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4131" y="4506035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빅데이터</a:t>
            </a:r>
            <a:endParaRPr lang="ko-KR" altLang="en-US" b="1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9913" y="5134682"/>
            <a:ext cx="369364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01. </a:t>
            </a:r>
            <a:r>
              <a:rPr lang="ko-KR" altLang="en-US" sz="3000" b="1" dirty="0">
                <a:effectLst/>
                <a:latin typeface="+mn-ea"/>
                <a:ea typeface="+mn-ea"/>
              </a:rPr>
              <a:t>빅데이터의 </a:t>
            </a:r>
            <a:r>
              <a:rPr lang="ko-KR" altLang="en-US" sz="3000" b="1" dirty="0" smtClean="0">
                <a:effectLst/>
                <a:latin typeface="+mn-ea"/>
                <a:ea typeface="+mn-ea"/>
              </a:rPr>
              <a:t>이해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3" y="5638738"/>
            <a:ext cx="498245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02. </a:t>
            </a:r>
            <a:r>
              <a:rPr lang="ko-KR" altLang="en-US" sz="3000" b="1" dirty="0">
                <a:effectLst/>
                <a:latin typeface="+mn-ea"/>
                <a:ea typeface="+mn-ea"/>
              </a:rPr>
              <a:t>빅데이터의 역할과 실제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779912" y="6142794"/>
            <a:ext cx="3308919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빅데이터 </a:t>
            </a:r>
            <a:r>
              <a:rPr lang="ko-KR" altLang="en-US" sz="3000" b="1" dirty="0" smtClean="0">
                <a:effectLst/>
                <a:latin typeface="+mn-ea"/>
                <a:ea typeface="+mn-ea"/>
              </a:rPr>
              <a:t>분석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-36512" y="6381328"/>
            <a:ext cx="1152128" cy="439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</a:t>
            </a:r>
            <a:r>
              <a:rPr lang="ko-KR" altLang="en-US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8~25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주요 통계 프로그램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385367"/>
              </p:ext>
            </p:extLst>
          </p:nvPr>
        </p:nvGraphicFramePr>
        <p:xfrm>
          <a:off x="162776" y="1772816"/>
          <a:ext cx="8820000" cy="4157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0832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7939168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</a:tblGrid>
              <a:tr h="38551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구분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주요 내용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694928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엑셀</a:t>
                      </a:r>
                      <a:endParaRPr lang="en-US" altLang="ko-KR" sz="2400" smtClean="0"/>
                    </a:p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/>
                        <a:t>(Excel)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마이크로소프트 사에서 개발한 윈도우 환경의 스프레드시트 프로그램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기초 데이터 관리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통계 분석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그래프 작업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7614056"/>
                  </a:ext>
                </a:extLst>
              </a:tr>
              <a:tr h="100174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pc="-100" baseline="0" smtClean="0"/>
                        <a:t>SPSS</a:t>
                      </a:r>
                      <a:endParaRPr lang="ko-KR" altLang="en-US" sz="24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spc="-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2000" b="0" i="0" u="none" strike="noStrike" kern="1200" spc="-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사회 과학용 통계 패키지</a:t>
                      </a:r>
                      <a:r>
                        <a:rPr lang="en-US" altLang="ko-KR" sz="2000" b="0" i="0" u="none" strike="noStrike" kern="1200" spc="-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(Statistical Package for the Social Sciences)</a:t>
                      </a:r>
                      <a:r>
                        <a:rPr lang="ko-KR" altLang="en-US" sz="2000" b="0" i="0" u="none" strike="noStrike" kern="1200" spc="-3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의 약자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대학 통계 과목 실습 프로그램 </a:t>
                      </a:r>
                    </a:p>
                    <a:p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기초 데이터 관리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통계 분석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그래프 작업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09048940"/>
                  </a:ext>
                </a:extLst>
              </a:tr>
              <a:tr h="100174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pc="-100" baseline="0" smtClean="0"/>
                        <a:t>SAS</a:t>
                      </a:r>
                      <a:endParaRPr lang="ko-KR" altLang="en-US" sz="24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사회 분석 시스템</a:t>
                      </a:r>
                      <a:r>
                        <a:rPr lang="en-US" altLang="ko-KR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(Statistical Analysis System)</a:t>
                      </a:r>
                      <a:r>
                        <a:rPr lang="ko-KR" altLang="en-US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은 </a:t>
                      </a:r>
                      <a:r>
                        <a:rPr lang="en-US" altLang="ko-KR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1966</a:t>
                      </a:r>
                      <a:r>
                        <a:rPr lang="ko-KR" altLang="en-US" sz="2000" b="0" i="0" u="none" strike="noStrike" kern="1200" spc="-1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년 미국의 노스 캐롤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라이나 주립대학에서 연구 개발 목적으로 개발 </a:t>
                      </a:r>
                    </a:p>
                    <a:p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다양한 통계 분석</a:t>
                      </a:r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데이터 포맷의 저장 가능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31491989"/>
                  </a:ext>
                </a:extLst>
              </a:tr>
              <a:tr h="1001742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en-US" altLang="ko-KR" sz="2400" smtClean="0"/>
                        <a:t>R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- 1993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년 오클랜드 대학교에서 개발된 통계 프로그램 </a:t>
                      </a:r>
                    </a:p>
                    <a:p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무료 사용 가능 </a:t>
                      </a:r>
                    </a:p>
                    <a:p>
                      <a:r>
                        <a:rPr lang="en-US" altLang="ko-KR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•C, C++, Python </a:t>
                      </a:r>
                      <a:r>
                        <a:rPr lang="ko-KR" altLang="en-US" sz="20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등의 언어와 호환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9471798"/>
                  </a:ext>
                </a:extLst>
              </a:tr>
            </a:tbl>
          </a:graphicData>
        </a:graphic>
      </p:graphicFrame>
      <p:sp>
        <p:nvSpPr>
          <p:cNvPr id="10" name="모서리가 둥근 직사각형 9"/>
          <p:cNvSpPr/>
          <p:nvPr/>
        </p:nvSpPr>
        <p:spPr>
          <a:xfrm>
            <a:off x="179512" y="142852"/>
            <a:ext cx="403202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 분석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556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빅데이터 시각화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711935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빅데이터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분석 결과를 쉽게 이해하기 위해 시각적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으로 표현하여 전달하는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과정      빅데이터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시각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화를 이해하기 위해서는 정보 시각화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(information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 visualization)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를 먼저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이해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5723616" y="229520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03202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 분석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0999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빅데이터 시각화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2339736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보통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대규모의 수량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·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비수량 데이터를 색채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통계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도표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그래프 등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),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이미지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등을 활용해서 시각적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으로 표현하는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것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정보의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시각화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방법</a:t>
            </a:r>
            <a:r>
              <a:rPr kumimoji="0" lang="en-US" altLang="ko-KR" sz="3000" spc="-50" smtClean="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시간 시각화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50">
                <a:effectLst/>
                <a:latin typeface="맑은 고딕" pitchFamily="50" charset="-127"/>
                <a:ea typeface="맑은 고딕" pitchFamily="50" charset="-127"/>
              </a:rPr>
              <a:t>분포 시각화</a:t>
            </a:r>
            <a:r>
              <a:rPr kumimoji="0" lang="en-US" altLang="ko-KR" sz="3000" spc="-50">
                <a:effectLst/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관계 시각화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비교 시각화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공간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시각화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3" name="그룹 23"/>
          <p:cNvGrpSpPr/>
          <p:nvPr/>
        </p:nvGrpSpPr>
        <p:grpSpPr>
          <a:xfrm>
            <a:off x="683568" y="1772816"/>
            <a:ext cx="2495118" cy="553998"/>
            <a:chOff x="755388" y="1700808"/>
            <a:chExt cx="2495118" cy="553998"/>
          </a:xfrm>
        </p:grpSpPr>
        <p:sp>
          <p:nvSpPr>
            <p:cNvPr id="15" name="TextBox 14"/>
            <p:cNvSpPr txBox="1"/>
            <p:nvPr/>
          </p:nvSpPr>
          <p:spPr>
            <a:xfrm>
              <a:off x="1007584" y="1700808"/>
              <a:ext cx="2242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정보 시각화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12" name="모서리가 둥근 직사각형 11"/>
          <p:cNvSpPr/>
          <p:nvPr/>
        </p:nvSpPr>
        <p:spPr>
          <a:xfrm>
            <a:off x="179512" y="142852"/>
            <a:ext cx="403202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 분석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8860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4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0476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빅데이터 시각화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3" name="그룹 23"/>
          <p:cNvGrpSpPr/>
          <p:nvPr/>
        </p:nvGrpSpPr>
        <p:grpSpPr>
          <a:xfrm>
            <a:off x="683568" y="1772816"/>
            <a:ext cx="2495118" cy="553998"/>
            <a:chOff x="755388" y="1700808"/>
            <a:chExt cx="2495118" cy="553998"/>
          </a:xfrm>
        </p:grpSpPr>
        <p:sp>
          <p:nvSpPr>
            <p:cNvPr id="15" name="TextBox 14"/>
            <p:cNvSpPr txBox="1"/>
            <p:nvPr/>
          </p:nvSpPr>
          <p:spPr>
            <a:xfrm>
              <a:off x="1007584" y="1700808"/>
              <a:ext cx="2242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정보 시각화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890529"/>
              </p:ext>
            </p:extLst>
          </p:nvPr>
        </p:nvGraphicFramePr>
        <p:xfrm>
          <a:off x="252480" y="2421286"/>
          <a:ext cx="8640000" cy="3600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9240">
                  <a:extLst>
                    <a:ext uri="{9D8B030D-6E8A-4147-A177-3AD203B41FA5}">
                      <a16:colId xmlns="" xmlns:a16="http://schemas.microsoft.com/office/drawing/2014/main" val="4201057219"/>
                    </a:ext>
                  </a:extLst>
                </a:gridCol>
                <a:gridCol w="6840760">
                  <a:extLst>
                    <a:ext uri="{9D8B030D-6E8A-4147-A177-3AD203B41FA5}">
                      <a16:colId xmlns="" xmlns:a16="http://schemas.microsoft.com/office/drawing/2014/main" val="2050356137"/>
                    </a:ext>
                  </a:extLst>
                </a:gridCol>
              </a:tblGrid>
              <a:tr h="4612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구분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mtClean="0"/>
                        <a:t>주요 내용</a:t>
                      </a:r>
                      <a:endParaRPr lang="ko-KR" altLang="en-US" sz="2400"/>
                    </a:p>
                  </a:txBody>
                  <a:tcPr marL="36000" marR="36000" anchor="ctr">
                    <a:solidFill>
                      <a:srgbClr val="959C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1955"/>
                  </a:ext>
                </a:extLst>
              </a:tr>
              <a:tr h="627757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시간 시각화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막대 그래프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누적 막대 그래프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점 그래프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7614056"/>
                  </a:ext>
                </a:extLst>
              </a:tr>
              <a:tr h="627757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pc="-100" baseline="0" smtClean="0"/>
                        <a:t>분포 시각화</a:t>
                      </a:r>
                      <a:endParaRPr lang="ko-KR" altLang="en-US" sz="24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파이 차트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도우넛 차트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트리맵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누적 연속 그래프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09048940"/>
                  </a:ext>
                </a:extLst>
              </a:tr>
              <a:tr h="627757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pc="-100" baseline="0" smtClean="0"/>
                        <a:t>관계 시각화</a:t>
                      </a:r>
                      <a:endParaRPr lang="ko-KR" altLang="en-US" sz="24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스캐터 플롯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버블 차트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히스토그램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605405"/>
                  </a:ext>
                </a:extLst>
              </a:tr>
              <a:tr h="627757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pc="-100" baseline="0" smtClean="0"/>
                        <a:t>비교 시각화</a:t>
                      </a:r>
                      <a:endParaRPr lang="ko-KR" altLang="en-US" sz="2400" spc="-100" baseline="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히트맵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스타 차트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평행 좌표계</a:t>
                      </a:r>
                      <a:r>
                        <a:rPr lang="en-US" altLang="ko-KR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다차원 척도법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31491989"/>
                  </a:ext>
                </a:extLst>
              </a:tr>
              <a:tr h="627757">
                <a:tc>
                  <a:txBody>
                    <a:bodyPr/>
                    <a:lstStyle/>
                    <a:p>
                      <a:pPr algn="ctr" latinLnBrk="1">
                        <a:lnSpc>
                          <a:spcPts val="2200"/>
                        </a:lnSpc>
                      </a:pPr>
                      <a:r>
                        <a:rPr lang="ko-KR" altLang="en-US" sz="2400" smtClean="0"/>
                        <a:t>공간 시각화</a:t>
                      </a:r>
                      <a:endParaRPr lang="ko-KR" altLang="en-US" sz="2400"/>
                    </a:p>
                  </a:txBody>
                  <a:tcPr marL="36000" marR="36000" anchor="ctr">
                    <a:lnR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지도 맵핑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59C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9471798"/>
                  </a:ext>
                </a:extLst>
              </a:tr>
            </a:tbl>
          </a:graphicData>
        </a:graphic>
      </p:graphicFrame>
      <p:sp>
        <p:nvSpPr>
          <p:cNvPr id="19" name="직사각형 20"/>
          <p:cNvSpPr>
            <a:spLocks noChangeArrowheads="1"/>
          </p:cNvSpPr>
          <p:nvPr/>
        </p:nvSpPr>
        <p:spPr bwMode="auto">
          <a:xfrm>
            <a:off x="3320502" y="6119584"/>
            <a:ext cx="25058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주요 시각화 방법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03202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 분석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5911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244253" y="347773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656184" y="298077"/>
            <a:ext cx="658806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오늘의 질병 위험 수준은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? </a:t>
            </a:r>
            <a:r>
              <a:rPr kumimoji="0" lang="ko-KR" altLang="en-US" sz="2400" b="1" spc="-150" smtClean="0">
                <a:solidFill>
                  <a:srgbClr val="F15922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예방해요</a:t>
            </a:r>
            <a:r>
              <a:rPr kumimoji="0" lang="en-US" altLang="ko-KR" sz="2400" b="1" spc="-150" smtClean="0">
                <a:solidFill>
                  <a:srgbClr val="F15922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!</a:t>
            </a:r>
            <a:r>
              <a:rPr kumimoji="0" lang="ko-KR" altLang="en-US" sz="2400" b="1" spc="-150" smtClean="0">
                <a:solidFill>
                  <a:srgbClr val="F15922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 유행성 질병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F15922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522736" y="1277904"/>
            <a:ext cx="8100000" cy="41960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accent1"/>
              </a:buClr>
              <a:buNone/>
            </a:pPr>
            <a:r>
              <a:rPr kumimoji="0" lang="ko-KR" altLang="en-US" sz="3000" spc="-16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아기 </a:t>
            </a:r>
            <a:r>
              <a:rPr kumimoji="0" lang="ko-KR" altLang="en-US" sz="3000" spc="-1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때부터 잔병치레가 심한 초등학생 딸을 키우</a:t>
            </a:r>
            <a:r>
              <a:rPr kumimoji="0" lang="ko-KR" altLang="en-US" sz="3000" spc="-11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는 엄마 </a:t>
            </a:r>
            <a:r>
              <a:rPr kumimoji="0" lang="en-US" altLang="ko-KR" sz="3000" spc="-11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L</a:t>
            </a:r>
            <a:r>
              <a:rPr kumimoji="0" lang="ko-KR" altLang="en-US" sz="3000" spc="-11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씨는 </a:t>
            </a:r>
            <a:r>
              <a:rPr kumimoji="0" lang="ko-KR" altLang="en-US" sz="3000" spc="-11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이번 환절기도 걱정이 한가득이다</a:t>
            </a:r>
            <a:r>
              <a:rPr kumimoji="0" lang="en-US" altLang="ko-KR" sz="3000" spc="-11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0" lang="ko-KR" altLang="en-US" sz="3000" spc="-1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딸아이가 이번에도 </a:t>
            </a:r>
            <a:r>
              <a:rPr kumimoji="0" lang="ko-KR" altLang="en-US" sz="3000" spc="-16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감기에 </a:t>
            </a:r>
            <a:r>
              <a:rPr kumimoji="0" lang="ko-KR" altLang="en-US" sz="3000" spc="-1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걸리면 또 며칠씩 병원</a:t>
            </a:r>
            <a:r>
              <a:rPr kumimoji="0" lang="ko-KR" altLang="en-US" sz="3000" spc="-19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을 다녀야 하고 밥을 거르는 아이와 씨름해야 </a:t>
            </a:r>
            <a:r>
              <a:rPr kumimoji="0" lang="ko-KR" altLang="en-US" sz="3000" spc="-19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하기</a:t>
            </a:r>
            <a:r>
              <a:rPr kumimoji="0" lang="ko-KR" altLang="en-US" sz="3000" spc="-11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때문이다</a:t>
            </a:r>
            <a:r>
              <a:rPr kumimoji="0" lang="en-US" altLang="ko-KR" sz="3000" spc="-18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0" lang="ko-KR" altLang="en-US" sz="3000" spc="-18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아이에게는 항상 외출 후 집에 들어오면</a:t>
            </a:r>
            <a:r>
              <a:rPr kumimoji="0" lang="ko-KR" altLang="en-US" sz="3000" spc="-11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손부터 씻으라고 말하지만</a:t>
            </a:r>
            <a:r>
              <a:rPr kumimoji="0" lang="en-US" altLang="ko-KR" sz="3000" spc="-1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아이가 </a:t>
            </a:r>
            <a:r>
              <a:rPr kumimoji="0" lang="ko-KR" altLang="en-US" sz="3000" spc="-15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커갈수록 </a:t>
            </a:r>
            <a:r>
              <a:rPr kumimoji="0" lang="ko-KR" altLang="en-US" sz="3000" spc="-1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엄마</a:t>
            </a:r>
            <a:r>
              <a:rPr kumimoji="0" lang="ko-KR" altLang="en-US" sz="3000" spc="-11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 말을 듣질 않는다</a:t>
            </a:r>
            <a:r>
              <a:rPr kumimoji="0" lang="en-US" altLang="ko-KR" sz="3000" spc="-11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0" lang="ko-KR" altLang="en-US" sz="3000" spc="-11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아이가 스스로 관심을 갖고 감기를 예방할 수 있도록 할 방법이 </a:t>
            </a:r>
            <a:r>
              <a:rPr kumimoji="0" lang="ko-KR" altLang="en-US" sz="3000" spc="-11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없을까</a:t>
            </a:r>
            <a:r>
              <a:rPr kumimoji="0" lang="en-US" altLang="ko-KR" sz="3000" spc="-11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? </a:t>
            </a:r>
            <a:endParaRPr kumimoji="0" lang="en-US" altLang="ko-KR" sz="3000" spc="-11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중단원 마무리 </a:t>
            </a:r>
            <a:endParaRPr lang="ko-KR" altLang="en-US" sz="24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8003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244253" y="347773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656184" y="298077"/>
            <a:ext cx="658806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오늘의 질병 위험 수준은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? </a:t>
            </a:r>
            <a:r>
              <a:rPr kumimoji="0" lang="ko-KR" altLang="en-US" sz="2400" b="1" spc="-150" smtClean="0">
                <a:solidFill>
                  <a:srgbClr val="F15922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예방해요</a:t>
            </a:r>
            <a:r>
              <a:rPr kumimoji="0" lang="en-US" altLang="ko-KR" sz="2400" b="1" spc="-150" smtClean="0">
                <a:solidFill>
                  <a:srgbClr val="F15922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!</a:t>
            </a:r>
            <a:r>
              <a:rPr kumimoji="0" lang="ko-KR" altLang="en-US" sz="2400" b="1" spc="-150" smtClean="0">
                <a:solidFill>
                  <a:srgbClr val="F15922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 유행성 질병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F15922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중단원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8" name="직사각형 20"/>
          <p:cNvSpPr>
            <a:spLocks noChangeArrowheads="1"/>
          </p:cNvSpPr>
          <p:nvPr/>
        </p:nvSpPr>
        <p:spPr bwMode="auto">
          <a:xfrm>
            <a:off x="1528864" y="6341258"/>
            <a:ext cx="60891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2000" smtClean="0">
                <a:solidFill>
                  <a:schemeClr val="accent2"/>
                </a:solidFill>
                <a:effectLst/>
                <a:latin typeface="+mn-ea"/>
                <a:ea typeface="+mn-ea"/>
              </a:rPr>
              <a:t>▲</a:t>
            </a:r>
            <a:r>
              <a:rPr lang="ko-KR" altLang="en-US" sz="2000" smtClean="0">
                <a:effectLst/>
                <a:latin typeface="+mn-ea"/>
                <a:ea typeface="+mn-ea"/>
              </a:rPr>
              <a:t> 국민 건강 알람 서비스</a:t>
            </a:r>
            <a:r>
              <a:rPr lang="en-US" altLang="ko-KR" sz="2000" smtClean="0">
                <a:effectLst/>
                <a:latin typeface="+mn-ea"/>
                <a:ea typeface="+mn-ea"/>
              </a:rPr>
              <a:t>(http://forecatst.nhis.or.kr)</a:t>
            </a:r>
            <a:endParaRPr lang="ko-KR" altLang="en-US" sz="2000" dirty="0">
              <a:effectLst/>
              <a:latin typeface="+mn-ea"/>
              <a:ea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88" y="1932493"/>
            <a:ext cx="8280000" cy="431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805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244253" y="347773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34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656184" y="298077"/>
            <a:ext cx="658806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오늘의 질병 위험 수준은</a:t>
            </a:r>
            <a:r>
              <a:rPr kumimoji="0" lang="en-US" altLang="ko-KR" sz="2400" b="1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? </a:t>
            </a:r>
            <a:r>
              <a:rPr kumimoji="0" lang="ko-KR" altLang="en-US" sz="2400" b="1" spc="-150" smtClean="0">
                <a:solidFill>
                  <a:srgbClr val="F15922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예방해요</a:t>
            </a:r>
            <a:r>
              <a:rPr kumimoji="0" lang="en-US" altLang="ko-KR" sz="2400" b="1" spc="-150" smtClean="0">
                <a:solidFill>
                  <a:srgbClr val="F15922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!</a:t>
            </a:r>
            <a:r>
              <a:rPr kumimoji="0" lang="ko-KR" altLang="en-US" sz="2400" b="1" spc="-150" smtClean="0">
                <a:solidFill>
                  <a:srgbClr val="F15922"/>
                </a:solidFill>
                <a:effectLst/>
                <a:latin typeface="맑은 고딕" panose="020B0503020000020004" pitchFamily="50" charset="-127"/>
                <a:cs typeface="함초롬바탕" panose="02030604000101010101" pitchFamily="18" charset="-127"/>
              </a:rPr>
              <a:t> 유행성 질병</a:t>
            </a:r>
            <a:endParaRPr kumimoji="0" lang="ko-KR" altLang="en-US" sz="2400" b="1" i="0" strike="noStrike" kern="1200" cap="none" spc="-150" normalizeH="0" noProof="0" dirty="0">
              <a:ln>
                <a:noFill/>
              </a:ln>
              <a:solidFill>
                <a:srgbClr val="F15922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522736" y="1277904"/>
            <a:ext cx="8100000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accent1"/>
              </a:buClr>
              <a:buNone/>
            </a:pPr>
            <a:r>
              <a:rPr kumimoji="0" lang="ko-KR" altLang="en-US" sz="3000" spc="-16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정부에서 </a:t>
            </a:r>
            <a:r>
              <a:rPr kumimoji="0" lang="ko-KR" altLang="en-US" sz="3000" spc="-1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제공하는 ‘국민건강 </a:t>
            </a:r>
            <a:r>
              <a:rPr kumimoji="0" lang="ko-KR" altLang="en-US" sz="3000" spc="-16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알람서비스</a:t>
            </a:r>
            <a:r>
              <a:rPr kumimoji="0" lang="ko-KR" altLang="en-US" sz="3000" spc="-1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’는 빅데이터로 질병을 예측하는 서비스로 유행성 질환의 위험 정도와 예방 방법을 알 수 있다</a:t>
            </a:r>
            <a:r>
              <a:rPr kumimoji="0" lang="en-US" altLang="ko-KR" sz="3000" spc="-1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</a:rPr>
              <a:t>. </a:t>
            </a:r>
            <a:endParaRPr kumimoji="0" lang="en-US" altLang="ko-KR" sz="3000" spc="-16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68785" y="72008"/>
            <a:ext cx="1622895" cy="9087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</a:rPr>
              <a:t>중단원 마무리 </a:t>
            </a:r>
            <a:endParaRPr lang="ko-KR" altLang="en-US" sz="2400" b="1" dirty="0">
              <a:effectLst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61032" y="3973027"/>
            <a:ext cx="8640000" cy="2148019"/>
          </a:xfrm>
          <a:prstGeom prst="roundRect">
            <a:avLst>
              <a:gd name="adj" fmla="val 8404"/>
            </a:avLst>
          </a:prstGeom>
          <a:solidFill>
            <a:srgbClr val="FBCFC2"/>
          </a:solidFill>
          <a:ln w="28575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EF3975"/>
              </a:buClr>
              <a:buFont typeface="Wingdings" panose="05000000000000000000" pitchFamily="2" charset="2"/>
              <a:buChar char="§"/>
              <a:defRPr/>
            </a:pPr>
            <a:r>
              <a:rPr kumimoji="0" lang="ko-KR" altLang="en-US" sz="2800" b="1" spc="-120" smtClean="0">
                <a:solidFill>
                  <a:schemeClr val="tx1"/>
                </a:solidFill>
                <a:effectLst/>
                <a:latin typeface="+mn-ea"/>
              </a:rPr>
              <a:t>빅데이터 활용을 규제해야 할까</a:t>
            </a:r>
            <a:r>
              <a:rPr kumimoji="0" lang="en-US" altLang="ko-KR" sz="2800" b="1" spc="-120" smtClean="0">
                <a:solidFill>
                  <a:schemeClr val="tx1"/>
                </a:solidFill>
                <a:effectLst/>
                <a:latin typeface="+mn-ea"/>
              </a:rPr>
              <a:t>? </a:t>
            </a:r>
            <a:r>
              <a:rPr kumimoji="0" lang="ko-KR" altLang="en-US" sz="2800" b="1" spc="-120" smtClean="0">
                <a:solidFill>
                  <a:schemeClr val="tx1"/>
                </a:solidFill>
                <a:effectLst/>
                <a:latin typeface="+mn-ea"/>
              </a:rPr>
              <a:t>아니면 규제를 완화</a:t>
            </a:r>
            <a:r>
              <a:rPr kumimoji="0" lang="ko-KR" altLang="en-US" sz="2800" b="1" spc="-90" smtClean="0">
                <a:solidFill>
                  <a:schemeClr val="tx1"/>
                </a:solidFill>
                <a:effectLst/>
                <a:latin typeface="+mn-ea"/>
              </a:rPr>
              <a:t>해야 할</a:t>
            </a:r>
            <a:r>
              <a:rPr kumimoji="0" lang="ko-KR" altLang="en-US" sz="2800" b="1" smtClean="0">
                <a:solidFill>
                  <a:schemeClr val="tx1"/>
                </a:solidFill>
                <a:effectLst/>
                <a:latin typeface="+mn-ea"/>
              </a:rPr>
              <a:t>까</a:t>
            </a:r>
            <a:r>
              <a:rPr kumimoji="0" lang="en-US" altLang="ko-KR" sz="2800" b="1" dirty="0">
                <a:solidFill>
                  <a:schemeClr val="tx1"/>
                </a:solidFill>
                <a:effectLst/>
                <a:latin typeface="+mn-ea"/>
              </a:rPr>
              <a:t>?</a:t>
            </a:r>
            <a:endParaRPr kumimoji="0" lang="ko-KR" altLang="en-US" sz="2800" b="1" dirty="0"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8" name="순서도: 화면 표시 7"/>
          <p:cNvSpPr/>
          <p:nvPr/>
        </p:nvSpPr>
        <p:spPr>
          <a:xfrm flipH="1">
            <a:off x="343328" y="3140968"/>
            <a:ext cx="1512000" cy="819839"/>
          </a:xfrm>
          <a:prstGeom prst="flowChartDispla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400" b="1" dirty="0">
                <a:effectLst/>
              </a:rPr>
              <a:t>생각해 봅시다</a:t>
            </a:r>
          </a:p>
        </p:txBody>
      </p:sp>
      <p:sp>
        <p:nvSpPr>
          <p:cNvPr id="2" name="모서리가 둥근 직사각형 1"/>
          <p:cNvSpPr/>
          <p:nvPr/>
        </p:nvSpPr>
        <p:spPr>
          <a:xfrm>
            <a:off x="438968" y="5085184"/>
            <a:ext cx="828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400" smtClean="0">
                <a:solidFill>
                  <a:schemeClr val="tx1"/>
                </a:solidFill>
                <a:effectLst/>
              </a:rPr>
              <a:t>“</a:t>
            </a:r>
            <a:r>
              <a:rPr lang="ko-KR" altLang="en-US" sz="2400" smtClean="0">
                <a:solidFill>
                  <a:schemeClr val="tx1"/>
                </a:solidFill>
                <a:effectLst/>
              </a:rPr>
              <a:t>빅데이터 신산업 성장을 위해 규제를 완화</a:t>
            </a:r>
            <a:r>
              <a:rPr lang="en-US" altLang="ko-KR" sz="2400" smtClean="0">
                <a:solidFill>
                  <a:schemeClr val="tx1"/>
                </a:solidFill>
                <a:effectLst/>
              </a:rPr>
              <a:t>”</a:t>
            </a:r>
          </a:p>
          <a:p>
            <a:pPr algn="r">
              <a:spcBef>
                <a:spcPts val="0"/>
              </a:spcBef>
            </a:pPr>
            <a:r>
              <a:rPr lang="en-US" altLang="ko-KR" sz="2400" smtClean="0">
                <a:solidFill>
                  <a:schemeClr val="tx1"/>
                </a:solidFill>
                <a:effectLst/>
              </a:rPr>
              <a:t>VS “</a:t>
            </a:r>
            <a:r>
              <a:rPr lang="ko-KR" altLang="en-US" sz="2400" smtClean="0">
                <a:solidFill>
                  <a:schemeClr val="tx1"/>
                </a:solidFill>
                <a:effectLst/>
              </a:rPr>
              <a:t>개인정보보호를 위해 규제 유지</a:t>
            </a:r>
            <a:r>
              <a:rPr lang="en-US" altLang="ko-KR" sz="2400" smtClean="0">
                <a:solidFill>
                  <a:schemeClr val="tx1"/>
                </a:solidFill>
                <a:effectLst/>
              </a:rPr>
              <a:t>”</a:t>
            </a:r>
            <a:endParaRPr lang="ko-KR" altLang="en-US" sz="240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0670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5&amp;slidetitle=PowerPoint 프레젠테이션"/>
          </p:cNvPr>
          <p:cNvSpPr txBox="1"/>
          <p:nvPr/>
        </p:nvSpPr>
        <p:spPr>
          <a:xfrm>
            <a:off x="2952440" y="3242655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빅데이터의 </a:t>
            </a:r>
            <a:r>
              <a:rPr lang="ko-KR" altLang="en-US" b="1" dirty="0" smtClean="0">
                <a:effectLst/>
                <a:latin typeface="+mn-ea"/>
                <a:ea typeface="+mn-ea"/>
              </a:rPr>
              <a:t>이해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5&amp;slidetitle=PowerPoint 프레젠테이션"/>
          </p:cNvPr>
          <p:cNvSpPr txBox="1"/>
          <p:nvPr/>
        </p:nvSpPr>
        <p:spPr>
          <a:xfrm>
            <a:off x="2952440" y="4222324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빅데이터의 </a:t>
            </a:r>
            <a:r>
              <a:rPr lang="ko-KR" altLang="en-US" b="1" dirty="0">
                <a:effectLst/>
                <a:latin typeface="+mn-ea"/>
                <a:ea typeface="+mn-ea"/>
              </a:rPr>
              <a:t>역할과 실제</a:t>
            </a:r>
          </a:p>
        </p:txBody>
      </p:sp>
      <p:sp>
        <p:nvSpPr>
          <p:cNvPr id="31" name="TextBox 30">
            <a:hlinkClick r:id="rId4" action="ppaction://hlinksldjump"/>
          </p:cNvPr>
          <p:cNvSpPr txBox="1"/>
          <p:nvPr/>
        </p:nvSpPr>
        <p:spPr>
          <a:xfrm>
            <a:off x="2952439" y="5194532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빅데이터의 </a:t>
            </a:r>
            <a:r>
              <a:rPr lang="ko-KR" altLang="en-US" b="1" dirty="0" smtClean="0">
                <a:effectLst/>
                <a:latin typeface="+mn-ea"/>
                <a:ea typeface="+mn-ea"/>
              </a:rPr>
              <a:t>분석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3242655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4222324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9552" y="5194532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4" name="TextBox 13">
            <a:hlinkClick r:id="rId6" action="ppaction://hlinksldjump"/>
          </p:cNvPr>
          <p:cNvSpPr txBox="1"/>
          <p:nvPr/>
        </p:nvSpPr>
        <p:spPr>
          <a:xfrm>
            <a:off x="2952439" y="2262986"/>
            <a:ext cx="5580000" cy="900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en-US" altLang="ko-KR" sz="2800" b="1" spc="-100" smtClean="0">
                <a:effectLst/>
                <a:latin typeface="+mn-ea"/>
                <a:ea typeface="+mn-ea"/>
              </a:rPr>
              <a:t>‘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코로나 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>19’ 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첫 경고는 </a:t>
            </a:r>
            <a:r>
              <a:rPr lang="en-US" altLang="ko-KR" sz="2800" b="1" spc="-100" smtClean="0">
                <a:effectLst/>
                <a:latin typeface="+mn-ea"/>
                <a:ea typeface="+mn-ea"/>
              </a:rPr>
              <a:t>AI.. </a:t>
            </a:r>
            <a:r>
              <a:rPr lang="ko-KR" altLang="en-US" sz="2800" b="1" spc="-100" smtClean="0">
                <a:effectLst/>
                <a:latin typeface="+mn-ea"/>
                <a:ea typeface="+mn-ea"/>
              </a:rPr>
              <a:t>어떻게</a:t>
            </a:r>
            <a:r>
              <a:rPr lang="en-US" altLang="ko-KR" sz="2800" b="1">
                <a:effectLst/>
                <a:latin typeface="+mn-ea"/>
              </a:rPr>
              <a:t/>
            </a:r>
            <a:br>
              <a:rPr lang="en-US" altLang="ko-KR" sz="2800" b="1">
                <a:effectLst/>
                <a:latin typeface="+mn-ea"/>
              </a:rPr>
            </a:br>
            <a:r>
              <a:rPr lang="ko-KR" altLang="en-US" sz="2800" b="1" smtClean="0">
                <a:effectLst/>
                <a:latin typeface="+mn-ea"/>
              </a:rPr>
              <a:t>가능했을까</a:t>
            </a:r>
            <a:endParaRPr lang="en-US" altLang="ko-KR" sz="2800" b="1" smtClean="0">
              <a:effectLst/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262986"/>
            <a:ext cx="2340000" cy="900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생각</a:t>
            </a:r>
            <a:r>
              <a:rPr lang="ko-KR" altLang="en-US" b="1" smtClean="0">
                <a:effectLst/>
                <a:latin typeface="+mn-ea"/>
              </a:rPr>
              <a:t>열기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80" dirty="0">
                <a:effectLst/>
                <a:latin typeface="맑은 고딕" pitchFamily="50" charset="-127"/>
                <a:ea typeface="맑은 고딕" pitchFamily="50" charset="-127"/>
              </a:rPr>
              <a:t>빅데이터의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 등장 배경</a:t>
            </a:r>
            <a:r>
              <a:rPr lang="en-US" altLang="ko-KR" b="1" spc="-10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개념</a:t>
            </a:r>
            <a:r>
              <a:rPr lang="en-US" altLang="ko-KR" b="1" spc="-10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특징</a:t>
            </a:r>
            <a:r>
              <a:rPr lang="en-US" altLang="ko-KR" b="1" spc="-100" dirty="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영향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을 설명할 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31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80" dirty="0">
                <a:effectLst/>
                <a:latin typeface="맑은 고딕" pitchFamily="50" charset="-127"/>
                <a:ea typeface="맑은 고딕" pitchFamily="50" charset="-127"/>
              </a:rPr>
              <a:t>빅데이터의 역할과 활용 사례를 설명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할 수 있다</a:t>
            </a:r>
            <a:r>
              <a:rPr lang="en-US" altLang="ko-KR" b="1" dirty="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37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00" dirty="0">
                <a:effectLst/>
                <a:latin typeface="맑은 고딕" pitchFamily="50" charset="-127"/>
                <a:ea typeface="맑은 고딕" pitchFamily="50" charset="-127"/>
              </a:rPr>
              <a:t>빅데이터의 분석 </a:t>
            </a:r>
            <a:r>
              <a:rPr lang="ko-KR" altLang="en-US" b="1" spc="-100">
                <a:effectLst/>
                <a:latin typeface="맑은 고딕" pitchFamily="50" charset="-127"/>
                <a:ea typeface="맑은 고딕" pitchFamily="50" charset="-127"/>
              </a:rPr>
              <a:t>기법과 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시각화 방법</a:t>
            </a:r>
            <a:r>
              <a:rPr lang="ko-KR" altLang="en-US" b="1" smtClean="0">
                <a:effectLst/>
                <a:latin typeface="맑은 고딕" pitchFamily="50" charset="-127"/>
                <a:ea typeface="맑은 고딕" pitchFamily="50" charset="-127"/>
              </a:rPr>
              <a:t>을 </a:t>
            </a:r>
            <a:r>
              <a:rPr lang="ko-KR" altLang="en-US" b="1" dirty="0">
                <a:effectLst/>
                <a:latin typeface="맑은 고딕" pitchFamily="50" charset="-127"/>
                <a:ea typeface="맑은 고딕" pitchFamily="50" charset="-127"/>
              </a:rPr>
              <a:t>설명할 수 있다</a:t>
            </a:r>
            <a:r>
              <a:rPr lang="en-US" altLang="ko-KR" b="1" dirty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dirty="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생각 열기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8028384" y="33265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dirty="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8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349904" y="1124744"/>
            <a:ext cx="8460000" cy="4140000"/>
          </a:xfrm>
          <a:prstGeom prst="roundRect">
            <a:avLst>
              <a:gd name="adj" fmla="val 5328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kumimoji="0" lang="ko-KR" altLang="en-US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‘코로나 </a:t>
            </a:r>
            <a:r>
              <a:rPr kumimoji="0" lang="en-US" altLang="ko-KR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19’ </a:t>
            </a:r>
            <a:r>
              <a:rPr kumimoji="0" lang="ko-KR" altLang="en-US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첫 경고는 </a:t>
            </a:r>
            <a:r>
              <a:rPr kumimoji="0" lang="en-US" altLang="ko-KR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AI</a:t>
            </a:r>
            <a:r>
              <a:rPr kumimoji="0" lang="en-US" altLang="ko-KR" sz="3000" b="1" dirty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..</a:t>
            </a:r>
            <a:r>
              <a:rPr kumimoji="0" lang="ko-KR" altLang="en-US" sz="3000" b="1" dirty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어떻게 </a:t>
            </a:r>
            <a:r>
              <a:rPr kumimoji="0" lang="ko-KR" altLang="en-US" sz="3000" b="1" dirty="0" smtClean="0">
                <a:solidFill>
                  <a:schemeClr val="accent5"/>
                </a:solidFill>
                <a:effectLst/>
                <a:latin typeface="+mj-ea"/>
                <a:ea typeface="+mj-ea"/>
                <a:cs typeface="함초롬바탕" panose="02030604000101010101" pitchFamily="18" charset="-127"/>
              </a:rPr>
              <a:t>가능했을까 </a:t>
            </a:r>
            <a:endParaRPr kumimoji="0" lang="en-US" altLang="ko-KR" sz="3000" b="1" dirty="0" smtClean="0">
              <a:solidFill>
                <a:schemeClr val="accent5"/>
              </a:solidFill>
              <a:effectLst/>
              <a:latin typeface="+mj-ea"/>
              <a:ea typeface="+mj-ea"/>
              <a:cs typeface="함초롬바탕" panose="02030604000101010101" pitchFamily="18" charset="-127"/>
            </a:endParaRPr>
          </a:p>
          <a:p>
            <a:pPr lvl="0" fontAlgn="auto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2600" spc="-100" smtClean="0">
                <a:solidFill>
                  <a:schemeClr val="tx1"/>
                </a:solidFill>
                <a:effectLst/>
                <a:latin typeface="+mn-ea"/>
              </a:rPr>
              <a:t>빠른 </a:t>
            </a:r>
            <a:r>
              <a:rPr kumimoji="0" lang="ko-KR" altLang="en-US" sz="2600" spc="-100" dirty="0">
                <a:solidFill>
                  <a:schemeClr val="tx1"/>
                </a:solidFill>
                <a:effectLst/>
                <a:latin typeface="+mn-ea"/>
              </a:rPr>
              <a:t>속도로 확산하고 있는 신종 코로나 바이러스</a:t>
            </a:r>
            <a:r>
              <a:rPr kumimoji="0" lang="en-US" altLang="ko-KR" sz="2600" spc="-100" dirty="0">
                <a:solidFill>
                  <a:schemeClr val="tx1"/>
                </a:solidFill>
                <a:effectLst/>
                <a:latin typeface="+mn-ea"/>
              </a:rPr>
              <a:t>(COVID-</a:t>
            </a:r>
            <a:r>
              <a:rPr kumimoji="0" lang="en-US" altLang="ko-KR" sz="2600" spc="-80" dirty="0">
                <a:solidFill>
                  <a:schemeClr val="tx1"/>
                </a:solidFill>
                <a:effectLst/>
                <a:latin typeface="+mn-ea"/>
              </a:rPr>
              <a:t>19)</a:t>
            </a:r>
            <a:r>
              <a:rPr kumimoji="0" lang="ko-KR" altLang="en-US" sz="2600" spc="-80" dirty="0">
                <a:solidFill>
                  <a:schemeClr val="tx1"/>
                </a:solidFill>
                <a:effectLst/>
                <a:latin typeface="+mn-ea"/>
              </a:rPr>
              <a:t>에 대한 최초 경고는 </a:t>
            </a:r>
            <a:r>
              <a:rPr kumimoji="0" lang="en-US" altLang="ko-KR" sz="2600" spc="-80" dirty="0">
                <a:solidFill>
                  <a:schemeClr val="tx1"/>
                </a:solidFill>
                <a:effectLst/>
                <a:latin typeface="+mn-ea"/>
              </a:rPr>
              <a:t>WHO(</a:t>
            </a:r>
            <a:r>
              <a:rPr kumimoji="0" lang="ko-KR" altLang="en-US" sz="2600" spc="-80" dirty="0">
                <a:solidFill>
                  <a:schemeClr val="tx1"/>
                </a:solidFill>
                <a:effectLst/>
                <a:latin typeface="+mn-ea"/>
              </a:rPr>
              <a:t>세계보건기구</a:t>
            </a:r>
            <a:r>
              <a:rPr kumimoji="0" lang="en-US" altLang="ko-KR" sz="2600" spc="-80" dirty="0">
                <a:solidFill>
                  <a:schemeClr val="tx1"/>
                </a:solidFill>
                <a:effectLst/>
                <a:latin typeface="+mn-ea"/>
              </a:rPr>
              <a:t>)</a:t>
            </a:r>
            <a:r>
              <a:rPr kumimoji="0" lang="ko-KR" altLang="en-US" sz="2600" spc="-80" dirty="0">
                <a:solidFill>
                  <a:schemeClr val="tx1"/>
                </a:solidFill>
                <a:effectLst/>
                <a:latin typeface="+mn-ea"/>
              </a:rPr>
              <a:t>도 미국 질병</a:t>
            </a:r>
            <a:r>
              <a:rPr kumimoji="0" lang="ko-KR" altLang="en-US" sz="2600" spc="-150" dirty="0">
                <a:solidFill>
                  <a:schemeClr val="tx1"/>
                </a:solidFill>
                <a:effectLst/>
                <a:latin typeface="+mn-ea"/>
              </a:rPr>
              <a:t>통제예방센터</a:t>
            </a:r>
            <a:r>
              <a:rPr kumimoji="0" lang="en-US" altLang="ko-KR" sz="2600" spc="-150" dirty="0">
                <a:solidFill>
                  <a:schemeClr val="tx1"/>
                </a:solidFill>
                <a:effectLst/>
                <a:latin typeface="+mn-ea"/>
              </a:rPr>
              <a:t>(CDC)</a:t>
            </a:r>
            <a:r>
              <a:rPr kumimoji="0" lang="ko-KR" altLang="en-US" sz="2600" spc="-150" dirty="0">
                <a:solidFill>
                  <a:schemeClr val="tx1"/>
                </a:solidFill>
                <a:effectLst/>
                <a:latin typeface="+mn-ea"/>
              </a:rPr>
              <a:t>도 아닌 </a:t>
            </a:r>
            <a:r>
              <a:rPr kumimoji="0" lang="en-US" altLang="ko-KR" sz="2600" spc="-150" dirty="0">
                <a:solidFill>
                  <a:schemeClr val="tx1"/>
                </a:solidFill>
                <a:effectLst/>
                <a:latin typeface="+mn-ea"/>
              </a:rPr>
              <a:t>AI(</a:t>
            </a:r>
            <a:r>
              <a:rPr kumimoji="0" lang="ko-KR" altLang="en-US" sz="2600" spc="-150" dirty="0">
                <a:solidFill>
                  <a:schemeClr val="tx1"/>
                </a:solidFill>
                <a:effectLst/>
                <a:latin typeface="+mn-ea"/>
              </a:rPr>
              <a:t>인공지능</a:t>
            </a:r>
            <a:r>
              <a:rPr kumimoji="0" lang="en-US" altLang="ko-KR" sz="2600" spc="-150" dirty="0">
                <a:solidFill>
                  <a:schemeClr val="tx1"/>
                </a:solidFill>
                <a:effectLst/>
                <a:latin typeface="+mn-ea"/>
              </a:rPr>
              <a:t>)</a:t>
            </a:r>
            <a:r>
              <a:rPr kumimoji="0" lang="ko-KR" altLang="en-US" sz="2600" spc="-150" dirty="0">
                <a:solidFill>
                  <a:schemeClr val="tx1"/>
                </a:solidFill>
                <a:effectLst/>
                <a:latin typeface="+mn-ea"/>
              </a:rPr>
              <a:t>이었던 것으로 나타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났다</a:t>
            </a:r>
            <a:r>
              <a:rPr kumimoji="0" lang="en-US" altLang="ko-KR" sz="2600" spc="-60" dirty="0">
                <a:solidFill>
                  <a:schemeClr val="tx1"/>
                </a:solidFill>
                <a:effectLst/>
                <a:latin typeface="+mn-ea"/>
              </a:rPr>
              <a:t>. 25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일</a:t>
            </a:r>
            <a:r>
              <a:rPr kumimoji="0" lang="en-US" altLang="ko-KR" sz="2600" spc="-60" dirty="0">
                <a:solidFill>
                  <a:schemeClr val="tx1"/>
                </a:solidFill>
                <a:effectLst/>
                <a:latin typeface="+mn-ea"/>
              </a:rPr>
              <a:t>(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현지 시각</a:t>
            </a:r>
            <a:r>
              <a:rPr kumimoji="0" lang="en-US" altLang="ko-KR" sz="2600" spc="-60" dirty="0">
                <a:solidFill>
                  <a:schemeClr val="tx1"/>
                </a:solidFill>
                <a:effectLst/>
                <a:latin typeface="+mn-ea"/>
              </a:rPr>
              <a:t>) 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미국 매체 </a:t>
            </a:r>
            <a:r>
              <a:rPr kumimoji="0" lang="ko-KR" altLang="en-US" sz="2600" spc="-60" dirty="0" err="1">
                <a:solidFill>
                  <a:schemeClr val="tx1"/>
                </a:solidFill>
                <a:effectLst/>
                <a:latin typeface="+mn-ea"/>
              </a:rPr>
              <a:t>와이어드에</a:t>
            </a:r>
            <a:r>
              <a:rPr kumimoji="0" lang="ko-KR" altLang="en-US" sz="2600" spc="-60" dirty="0">
                <a:solidFill>
                  <a:schemeClr val="tx1"/>
                </a:solidFill>
                <a:effectLst/>
                <a:latin typeface="+mn-ea"/>
              </a:rPr>
              <a:t> 따르면 최근 </a:t>
            </a:r>
            <a:r>
              <a:rPr kumimoji="0" lang="ko-KR" altLang="en-US" sz="2600" spc="-100" dirty="0">
                <a:solidFill>
                  <a:schemeClr val="tx1"/>
                </a:solidFill>
                <a:effectLst/>
                <a:latin typeface="+mn-ea"/>
              </a:rPr>
              <a:t>맹위를 떨치고 있는 신종 코로나 바이러스에 대한 첫 번째</a:t>
            </a:r>
            <a:r>
              <a:rPr kumimoji="0" lang="ko-KR" altLang="en-US" sz="2600" spc="-40" dirty="0">
                <a:solidFill>
                  <a:schemeClr val="tx1"/>
                </a:solidFill>
                <a:effectLst/>
                <a:latin typeface="+mn-ea"/>
              </a:rPr>
              <a:t> 경고를 알린 것은 캐나다 </a:t>
            </a:r>
            <a:r>
              <a:rPr kumimoji="0" lang="ko-KR" altLang="en-US" sz="2600" spc="-40" dirty="0" err="1">
                <a:solidFill>
                  <a:schemeClr val="tx1"/>
                </a:solidFill>
                <a:effectLst/>
                <a:latin typeface="+mn-ea"/>
              </a:rPr>
              <a:t>스타트업</a:t>
            </a:r>
            <a:r>
              <a:rPr kumimoji="0" lang="ko-KR" altLang="en-US" sz="2600" spc="-40" dirty="0">
                <a:solidFill>
                  <a:schemeClr val="tx1"/>
                </a:solidFill>
                <a:effectLst/>
                <a:latin typeface="+mn-ea"/>
              </a:rPr>
              <a:t> </a:t>
            </a:r>
            <a:r>
              <a:rPr kumimoji="0" lang="ko-KR" altLang="en-US" sz="2600" spc="-40" dirty="0" err="1">
                <a:solidFill>
                  <a:schemeClr val="tx1"/>
                </a:solidFill>
                <a:effectLst/>
                <a:latin typeface="+mn-ea"/>
              </a:rPr>
              <a:t>블루닷</a:t>
            </a:r>
            <a:r>
              <a:rPr kumimoji="0" lang="en-US" altLang="ko-KR" sz="2600" spc="-40" dirty="0">
                <a:solidFill>
                  <a:schemeClr val="tx1"/>
                </a:solidFill>
                <a:effectLst/>
                <a:latin typeface="+mn-ea"/>
              </a:rPr>
              <a:t>(</a:t>
            </a:r>
            <a:r>
              <a:rPr kumimoji="0" lang="en-US" altLang="ko-KR" sz="2600" spc="-40" dirty="0" err="1">
                <a:solidFill>
                  <a:schemeClr val="tx1"/>
                </a:solidFill>
                <a:effectLst/>
                <a:latin typeface="+mn-ea"/>
              </a:rPr>
              <a:t>bluedot</a:t>
            </a:r>
            <a:r>
              <a:rPr kumimoji="0" lang="en-US" altLang="ko-KR" sz="2600" spc="-40" dirty="0">
                <a:solidFill>
                  <a:schemeClr val="tx1"/>
                </a:solidFill>
                <a:effectLst/>
                <a:latin typeface="+mn-ea"/>
              </a:rPr>
              <a:t>)</a:t>
            </a:r>
            <a:r>
              <a:rPr kumimoji="0" lang="ko-KR" altLang="en-US" sz="2600" spc="-40" dirty="0">
                <a:solidFill>
                  <a:schemeClr val="tx1"/>
                </a:solidFill>
                <a:effectLst/>
                <a:latin typeface="+mn-ea"/>
              </a:rPr>
              <a:t>이다</a:t>
            </a:r>
            <a:r>
              <a:rPr kumimoji="0" lang="en-US" altLang="ko-KR" sz="2600" spc="-40" dirty="0">
                <a:solidFill>
                  <a:schemeClr val="tx1"/>
                </a:solidFill>
                <a:effectLst/>
                <a:latin typeface="+mn-ea"/>
              </a:rPr>
              <a:t>.</a:t>
            </a:r>
            <a:r>
              <a:rPr kumimoji="0" lang="en-US" altLang="ko-KR" sz="2600" spc="-100" dirty="0">
                <a:solidFill>
                  <a:schemeClr val="tx1"/>
                </a:solidFill>
                <a:effectLst/>
                <a:latin typeface="+mn-ea"/>
              </a:rPr>
              <a:t> </a:t>
            </a:r>
            <a:r>
              <a:rPr kumimoji="0" lang="en-US" altLang="ko-KR" sz="2600" dirty="0">
                <a:solidFill>
                  <a:schemeClr val="tx1"/>
                </a:solidFill>
                <a:effectLst/>
                <a:latin typeface="+mn-ea"/>
              </a:rPr>
              <a:t>AI</a:t>
            </a:r>
            <a:r>
              <a:rPr kumimoji="0" lang="ko-KR" altLang="en-US" sz="2600" dirty="0">
                <a:solidFill>
                  <a:schemeClr val="tx1"/>
                </a:solidFill>
                <a:effectLst/>
                <a:latin typeface="+mn-ea"/>
              </a:rPr>
              <a:t>는 어떤 방법으로 조기 경고를 할 수 있었을까</a:t>
            </a:r>
            <a:r>
              <a:rPr kumimoji="0" lang="en-US" altLang="ko-KR" sz="2600" dirty="0" smtClean="0">
                <a:solidFill>
                  <a:schemeClr val="tx1"/>
                </a:solidFill>
                <a:effectLst/>
                <a:latin typeface="+mn-ea"/>
              </a:rPr>
              <a:t>?</a:t>
            </a:r>
            <a:endParaRPr kumimoji="0" lang="ko-KR" altLang="en-US" sz="2600" dirty="0">
              <a:solidFill>
                <a:prstClr val="whit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323528" y="5733257"/>
            <a:ext cx="631817" cy="648071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/>
                <a:latin typeface="+mn-ea"/>
              </a:rPr>
              <a:t>?</a:t>
            </a:r>
            <a:endParaRPr lang="ko-KR" altLang="en-US" dirty="0">
              <a:effectLst/>
              <a:latin typeface="+mn-ea"/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1082556" y="5558366"/>
            <a:ext cx="7740000" cy="1080000"/>
          </a:xfrm>
          <a:prstGeom prst="round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000" b="1" spc="-110" dirty="0">
                <a:solidFill>
                  <a:schemeClr val="tx1"/>
                </a:solidFill>
                <a:effectLst/>
                <a:latin typeface="+mn-ea"/>
              </a:rPr>
              <a:t>빅데이터 활용은 우리 삶에 어떤 변화를 줄 수</a:t>
            </a:r>
            <a:r>
              <a:rPr kumimoji="0" lang="ko-KR" altLang="en-US" sz="3000" b="1" dirty="0">
                <a:solidFill>
                  <a:schemeClr val="tx1"/>
                </a:solidFill>
                <a:effectLst/>
                <a:latin typeface="+mn-ea"/>
              </a:rPr>
              <a:t> 있는지 생각해 보자</a:t>
            </a:r>
            <a:r>
              <a:rPr kumimoji="0" lang="en-US" altLang="ko-KR" sz="3000" b="1" dirty="0">
                <a:solidFill>
                  <a:schemeClr val="tx1"/>
                </a:solidFill>
                <a:effectLst/>
                <a:latin typeface="+mn-ea"/>
              </a:rPr>
              <a:t>.</a:t>
            </a:r>
            <a:endParaRPr kumimoji="0" lang="ko-KR" altLang="en-US" sz="3000" b="1" dirty="0">
              <a:solidFill>
                <a:schemeClr val="tx1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323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403202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 분석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0799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통계 분석 기법의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711935"/>
            <a:ext cx="8100000" cy="27340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통계와 빅데이터는 서로 밀접하게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관련 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통계적인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분석 방법을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활용한 빅데이터의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분석 및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활용      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이미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구축된 데이터베이스에 저장되어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있는 데이터의 특성뿐만 아니라 새로 저장되는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데이터도 빠르게 분석할 수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있는 장점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1746032" y="2897552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269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0799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통계 분석 기법의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03202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 분석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96" y="1988840"/>
            <a:ext cx="8280000" cy="354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30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데이터 마이닝 기법의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711935"/>
            <a:ext cx="8100000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buClr>
                <a:schemeClr val="tx1"/>
              </a:buClr>
            </a:pP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데이터가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방대해지고 복잡해지면서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해당 분야의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전문가라 하더라도 데이터에 내재된 지식을 직접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추출하는 것은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불가능      데이터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마이닝의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필요성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대두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4230248" y="281750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03202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 분석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441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486222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데이터 마이닝 기법의 종류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23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403202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 분석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81" y="1759661"/>
            <a:ext cx="7920000" cy="453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966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1115616" y="1067192"/>
            <a:ext cx="356379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spc="-150" smtClean="0">
                <a:solidFill>
                  <a:srgbClr val="C00000"/>
                </a:solidFill>
                <a:effectLst/>
                <a:latin typeface="맑은 고딕"/>
                <a:ea typeface="맑은 고딕"/>
              </a:rPr>
              <a:t>주요 통계 프로그램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620704" y="1711935"/>
            <a:ext cx="8100000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chemeClr val="tx1"/>
              </a:buClr>
            </a:pP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빅데이터의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특징 중 하나인 가치를 창출하기 위해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서는 대용량 데이터와 다양한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데이터를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핸들링하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고 이를 분석할 수 있는 통계적 방법이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필요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통계적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방법을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뒷받침할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수 있는 통계 분석 프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로그램이 필수적으로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요구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1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 24</a:t>
            </a:r>
            <a:endParaRPr lang="ko-KR" altLang="en-US" sz="20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755576" y="332041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9512" y="142852"/>
            <a:ext cx="4032022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빅데이터 분석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8638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7783</TotalTime>
  <Words>738</Words>
  <Application>Microsoft Office PowerPoint</Application>
  <PresentationFormat>화면 슬라이드 쇼(4:3)</PresentationFormat>
  <Paragraphs>124</Paragraphs>
  <Slides>17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773</cp:revision>
  <dcterms:created xsi:type="dcterms:W3CDTF">2010-03-30T01:48:18Z</dcterms:created>
  <dcterms:modified xsi:type="dcterms:W3CDTF">2022-03-03T05:01:07Z</dcterms:modified>
</cp:coreProperties>
</file>